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2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5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cb02c52d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cb02c52d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cb02c52de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cb02c52de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cb02c52de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cb02c52de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cb02c52d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cb02c52d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cb02c52d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cb02c52d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cb02c52d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cb02c52d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ru.ruwiki.ru/wiki/%D0%92%D0%BE%D0%B9%D1%81%D0%BA%D0%B0_%D0%BF%D1%80%D0%BE%D1%82%D0%B8%D0%B2%D0%BE%D0%B2%D0%BE%D0%B7%D0%B4%D1%83%D1%88%D0%BD%D0%BE%D0%B9_%D0%B8_%D0%BF%D1%80%D0%BE%D1%82%D0%B8%D0%B2%D0%BE%D1%80%D0%B0%D0%BA%D0%B5%D1%82%D0%BD%D0%BE%D0%B9_%D0%BE%D0%B1%D0%BE%D1%80%D0%BE%D0%BD%D1%8B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ru.ruwiki.ru/wiki/%D0%9A%D0%BE%D1%81%D0%BC%D0%B8%D1%87%D0%B5%D1%81%D0%BA%D0%B8%D0%B5_%D0%B2%D0%BE%D0%B9%D1%81%D0%BA%D0%B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u.ruwiki.ru/wiki/%D0%93%D0%B5%D0%BD%D0%B5%D1%80%D0%B0%D0%BB%D1%8C%D0%BD%D1%8B%D0%B9_%D1%88%D1%82%D0%B0%D0%B1_%D0%92%D0%BE%D0%BE%D1%80%D1%83%D0%B6%D1%91%D0%BD%D0%BD%D1%8B%D1%85_%D1%81%D0%B8%D0%BB_%D0%A0%D0%BE%D1%81%D1%81%D0%B8%D0%B9%D1%81%D0%BA%D0%BE%D0%B9_%D0%A4%D0%B5%D0%B4%D0%B5%D1%80%D0%B0%D1%86%D0%B8%D0%B8" TargetMode="External"/><Relationship Id="rId13" Type="http://schemas.openxmlformats.org/officeDocument/2006/relationships/hyperlink" Target="https://ru.ruwiki.ru/wiki/%D0%94%D0%B5%D0%BD%D1%8C_%D0%92%D0%BE%D0%B5%D0%BD%D0%BD%D0%BE-%D0%B2%D0%BE%D0%B7%D0%B4%D1%83%D1%88%D0%BD%D1%8B%D1%85_%D1%81%D0%B8%D0%BB" TargetMode="External"/><Relationship Id="rId3" Type="http://schemas.openxmlformats.org/officeDocument/2006/relationships/hyperlink" Target="https://ru.ruwiki.ru/wiki/2015_%D0%B3%D0%BE%D0%B4" TargetMode="External"/><Relationship Id="rId7" Type="http://schemas.openxmlformats.org/officeDocument/2006/relationships/hyperlink" Target="https://ru.ruwiki.ru/wiki/%D0%A3%D0%BA%D0%B0%D0%B7_%D0%BF%D1%80%D0%B5%D0%B7%D0%B8%D0%B4%D0%B5%D0%BD%D1%82%D0%B0_%D0%A0%D0%BE%D1%81%D1%81%D0%B8%D0%B8" TargetMode="External"/><Relationship Id="rId12" Type="http://schemas.openxmlformats.org/officeDocument/2006/relationships/hyperlink" Target="https://ru.ruwiki.ru/wiki/%D0%9C%D0%BE%D1%81%D0%BA%D0%B2%D0%B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ruwiki.ru/wiki/1_%D0%B0%D0%B2%D0%B3%D1%83%D1%81%D1%82%D0%B0" TargetMode="External"/><Relationship Id="rId11" Type="http://schemas.openxmlformats.org/officeDocument/2006/relationships/hyperlink" Target="https://ru.ruwiki.ru/wiki/%D0%97%D0%BD%D0%B0%D0%BC%D0%B5%D0%BD%D0%BA%D0%B0_(%D1%83%D0%BB%D0%B8%D1%86%D0%B0)" TargetMode="External"/><Relationship Id="rId5" Type="http://schemas.openxmlformats.org/officeDocument/2006/relationships/hyperlink" Target="https://ru.ruwiki.ru/wiki/%D0%92%D0%BE%D0%B9%D1%81%D0%BA%D0%B0_%D0%B2%D0%BE%D0%B7%D0%B4%D1%83%D1%88%D0%BD%D0%BE-%D0%BA%D0%BE%D1%81%D0%BC%D0%B8%D1%87%D0%B5%D1%81%D0%BA%D0%BE%D0%B9_%D0%BE%D0%B1%D0%BE%D1%80%D0%BE%D0%BD%D1%8B" TargetMode="External"/><Relationship Id="rId10" Type="http://schemas.openxmlformats.org/officeDocument/2006/relationships/hyperlink" Target="https://ru.ruwiki.ru/wiki/%D0%90%D1%80%D0%B1%D0%B0%D1%82" TargetMode="External"/><Relationship Id="rId4" Type="http://schemas.openxmlformats.org/officeDocument/2006/relationships/hyperlink" Target="https://ru.ruwiki.ru/wiki/%D0%92%D0%BE%D0%B5%D0%BD%D0%BD%D0%BE-%D0%B2%D0%BE%D0%B7%D0%B4%D1%83%D1%88%D0%BD%D1%8B%D0%B5_%D1%81%D0%B8%D0%BB%D1%8B_%D0%A0%D0%BE%D1%81%D1%81%D0%B8%D0%B9%D1%81%D0%BA%D0%BE%D0%B9_%D0%A4%D0%B5%D0%B4%D0%B5%D1%80%D0%B0%D1%86%D0%B8%D0%B8" TargetMode="External"/><Relationship Id="rId9" Type="http://schemas.openxmlformats.org/officeDocument/2006/relationships/hyperlink" Target="https://ru.ruwiki.ru/wiki/%D0%9C%D0%B8%D0%BD%D0%B8%D1%81%D1%82%D0%B5%D1%80%D1%81%D1%82%D0%B2%D0%BE_%D0%BE%D0%B1%D0%BE%D1%80%D0%BE%D0%BD%D1%8B_%D0%A0%D0%BE%D1%81%D1%81%D0%B8%D0%B9%D1%81%D0%BA%D0%BE%D0%B9_%D0%A4%D0%B5%D0%B4%D0%B5%D1%80%D0%B0%D1%86%D0%B8%D0%B8" TargetMode="External"/><Relationship Id="rId14" Type="http://schemas.openxmlformats.org/officeDocument/2006/relationships/hyperlink" Target="https://ru.ruwiki.ru/wiki/12_%D0%B0%D0%B2%D0%B3%D1%83%D1%81%D1%82%D0%B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ruwiki.ru/wiki/%D0%A0%D0%BE%D0%B4_%D0%B2%D0%BE%D0%B9%D1%81%D0%B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u.ruwiki.ru/wiki/%D0%9A%D0%BE%D1%81%D0%BC%D0%B8%D1%87%D0%B5%D1%81%D0%BA%D0%B8%D0%B5_%D0%B2%D0%BE%D0%B9%D1%81%D0%BA%D0%B0" TargetMode="External"/><Relationship Id="rId4" Type="http://schemas.openxmlformats.org/officeDocument/2006/relationships/hyperlink" Target="https://ru.ruwiki.ru/wiki/%D0%92%D0%BE%D0%B9%D1%81%D0%BA%D0%B0_%D0%BF%D1%80%D0%BE%D1%82%D0%B8%D0%B2%D0%BE%D0%B2%D0%BE%D0%B7%D0%B4%D1%83%D1%88%D0%BD%D0%BE%D0%B9_%D0%B8_%D0%BF%D1%80%D0%BE%D1%82%D0%B8%D0%B2%D0%BE%D1%80%D0%B0%D0%BA%D0%B5%D1%82%D0%BD%D0%BE%D0%B9_%D0%BE%D0%B1%D0%BE%D1%80%D0%BE%D0%BD%D1%8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Воздушно-космические силы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ru" sz="5200"/>
              <a:t>История, предназначение, состав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653700" y="3148825"/>
            <a:ext cx="302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ИД23-1 Маслов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lt1"/>
                </a:solidFill>
              </a:rPr>
              <a:t>А.Н.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CFFA6-E8F5-5F7A-8217-492C0B92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Войска противовоздушной и противоракетной обороны</a:t>
            </a:r>
            <a:endParaRPr lang="ru-RU" dirty="0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29E880E-ED69-46B5-EFA1-BE20FECC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65" y="1577402"/>
            <a:ext cx="2804570" cy="19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0CF2367C-8E10-72D5-6451-A9FC0ECF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374" y="2719505"/>
            <a:ext cx="3177251" cy="211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27E589E2-E3DF-A4A8-9436-58C07014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49" y="1250066"/>
            <a:ext cx="3177251" cy="211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66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13CD6-2CDE-97E7-912D-9F1478DD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Космические войска</a:t>
            </a:r>
            <a:br>
              <a:rPr lang="ru-RU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lang="ru-RU" dirty="0"/>
          </a:p>
        </p:txBody>
      </p:sp>
      <p:pic>
        <p:nvPicPr>
          <p:cNvPr id="3074" name="Picture 2" descr="Дон-2Н — Википедия">
            <a:extLst>
              <a:ext uri="{FF2B5EF4-FFF2-40B4-BE49-F238E27FC236}">
                <a16:creationId xmlns:a16="http://schemas.microsoft.com/office/drawing/2014/main" id="{B6C93DB9-FB96-1C78-AF5B-93ABB775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6" y="1388962"/>
            <a:ext cx="4062714" cy="27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акету «Старт-1» будут строить на инвестиции саудитов">
            <a:extLst>
              <a:ext uri="{FF2B5EF4-FFF2-40B4-BE49-F238E27FC236}">
                <a16:creationId xmlns:a16="http://schemas.microsoft.com/office/drawing/2014/main" id="{038DA53C-2337-1725-54FE-6016D487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55" y="1388962"/>
            <a:ext cx="4072745" cy="27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420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2678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8A79B-6A28-A824-183D-0E9425E8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95" y="0"/>
            <a:ext cx="7721130" cy="755700"/>
          </a:xfrm>
        </p:spPr>
        <p:txBody>
          <a:bodyPr/>
          <a:lstStyle/>
          <a:p>
            <a:r>
              <a:rPr lang="ru-RU" dirty="0"/>
              <a:t>История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15573-8166-0DCE-D05C-EDF3D181A0EA}"/>
              </a:ext>
            </a:extLst>
          </p:cNvPr>
          <p:cNvSpPr txBox="1"/>
          <p:nvPr/>
        </p:nvSpPr>
        <p:spPr>
          <a:xfrm>
            <a:off x="267095" y="969230"/>
            <a:ext cx="878769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Период Российской империи</a:t>
            </a:r>
          </a:p>
          <a:p>
            <a:r>
              <a:rPr lang="ru-RU" sz="1600" dirty="0"/>
              <a:t>1912 год: Официальной датой основания российской военной авиации считается 12 августа 1912 года, когда был создан специальный орган управления авиацией и воздухоплаванием.</a:t>
            </a:r>
          </a:p>
          <a:p>
            <a:r>
              <a:rPr lang="ru-RU" sz="1600" dirty="0"/>
              <a:t>Первая мировая война: В ходе войны российская авиация быстро развивалась. В декабре 1914 года была сформирована одна из первых в мире систем противовоздушной обороны для защиты Петрограда.</a:t>
            </a:r>
          </a:p>
          <a:p>
            <a:r>
              <a:rPr lang="ru-RU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Период СССР</a:t>
            </a:r>
          </a:p>
          <a:p>
            <a:r>
              <a:rPr lang="ru-RU" sz="1600" dirty="0"/>
              <a:t>1918 год: После Октябрьской революции была создана Рабоче-Крестьянская Красная Воздушная Флотилия.</a:t>
            </a:r>
          </a:p>
          <a:p>
            <a:r>
              <a:rPr lang="ru-RU" sz="1600" dirty="0"/>
              <a:t>1920–1930-е годы: Военно-воздушные силы (ВВС) активно развивались, совершенствовались боевые самолёты, создавались новые типы авиации.</a:t>
            </a:r>
          </a:p>
          <a:p>
            <a:r>
              <a:rPr lang="ru-RU" sz="1600" dirty="0"/>
              <a:t>1941–1945 годы: Во время Великой Отечественной войны ВВС СССР сыграли решающую роль в достижении победы.</a:t>
            </a:r>
          </a:p>
        </p:txBody>
      </p:sp>
    </p:spTree>
    <p:extLst>
      <p:ext uri="{BB962C8B-B14F-4D97-AF65-F5344CB8AC3E}">
        <p14:creationId xmlns:p14="http://schemas.microsoft.com/office/powerpoint/2010/main" val="403956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DF7B1-75B4-D3D1-D01E-C9256B40C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346D4-8916-BC95-5558-DE095EC7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95" y="11152"/>
            <a:ext cx="7721130" cy="755700"/>
          </a:xfrm>
        </p:spPr>
        <p:txBody>
          <a:bodyPr/>
          <a:lstStyle/>
          <a:p>
            <a:r>
              <a:rPr lang="ru-RU" dirty="0"/>
              <a:t>История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97838-0C15-13CC-6806-CD98C50E5023}"/>
              </a:ext>
            </a:extLst>
          </p:cNvPr>
          <p:cNvSpPr txBox="1"/>
          <p:nvPr/>
        </p:nvSpPr>
        <p:spPr>
          <a:xfrm>
            <a:off x="66907" y="766852"/>
            <a:ext cx="907709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/>
              <a:t>Послевоенный период и Холодная война:</a:t>
            </a:r>
          </a:p>
          <a:p>
            <a:r>
              <a:rPr lang="ru-RU" sz="1300" dirty="0"/>
              <a:t>Развитие ракетно-космических технологий: Начиная с 1950-х годов, в СССР активно создавались системы предупреждения о ракетном нападении (СПРН), контроля космического пространства (ККП) и противоракетной обороны (ПРО).</a:t>
            </a:r>
          </a:p>
          <a:p>
            <a:r>
              <a:rPr lang="ru-RU" sz="1300" dirty="0"/>
              <a:t>Космические войска: В 1967 году были сформированы Войска противоракетной и противокосмической обороны, которые в 1982 году были реорганизованы в Управление начальника космических средств.</a:t>
            </a:r>
          </a:p>
          <a:p>
            <a:r>
              <a:rPr lang="ru-RU" sz="1300" dirty="0"/>
              <a:t>Военная авиация: ВВС СССР продолжили развиваться, осваивая реактивную и дальнюю авиацию. </a:t>
            </a:r>
          </a:p>
          <a:p>
            <a:endParaRPr lang="ru-RU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/>
              <a:t>Период Российской Федерации</a:t>
            </a:r>
          </a:p>
          <a:p>
            <a:r>
              <a:rPr lang="ru-RU" sz="1300" dirty="0"/>
              <a:t>Начало 1990-х: После распада СССР 7 мая 1992 года были созданы Вооружённые Силы Российской Федерации, в состав которых вошли и Военно-воздушные силы.</a:t>
            </a:r>
          </a:p>
          <a:p>
            <a:r>
              <a:rPr lang="ru-RU" sz="1300" dirty="0"/>
              <a:t>1992 год: 10 августа были сформированы Военно-космические силы (ВКС), в ведение которых передали космодромы Байконур и Плесецк.</a:t>
            </a:r>
          </a:p>
          <a:p>
            <a:r>
              <a:rPr lang="ru-RU" sz="1300" dirty="0"/>
              <a:t>1997 год: В рамках военной реформы ВКС были временно упразднены, а их функции переданы Ракетным войскам стратегического назначения (РВСН).</a:t>
            </a:r>
          </a:p>
          <a:p>
            <a:r>
              <a:rPr lang="ru-RU" sz="1300" dirty="0"/>
              <a:t>2001 год: Космические войска были вновь воссозданы как самостоятельный род войск.</a:t>
            </a:r>
          </a:p>
          <a:p>
            <a:r>
              <a:rPr lang="ru-RU" sz="1300" dirty="0"/>
              <a:t>2011 год: Космические войска были преобразованы в Войска воздушно-космической обороны (ВВКО), которые объединили все силы и средства, ответственные за противовоздушную и противоракетную оборону.</a:t>
            </a:r>
          </a:p>
          <a:p>
            <a:r>
              <a:rPr lang="ru-RU" sz="1300" dirty="0"/>
              <a:t>2015 год: Указом президента от 1 августа был создан новый вид Вооружённых Сил — Воздушно-космические силы (ВКС). В их состав вошли Военно-воздушные силы и Войска воздушно-космической обороны. \</a:t>
            </a:r>
          </a:p>
        </p:txBody>
      </p:sp>
    </p:spTree>
    <p:extLst>
      <p:ext uri="{BB962C8B-B14F-4D97-AF65-F5344CB8AC3E}">
        <p14:creationId xmlns:p14="http://schemas.microsoft.com/office/powerpoint/2010/main" val="316338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2242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07079" y="792631"/>
            <a:ext cx="8520600" cy="3558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Сформированы в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2015 году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результате объединения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Военно-воздушных сил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(ВВС) и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Войск воздушно-космической обороны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(ВВКО).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Приступили к выполнению поставленных задач с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 августа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2015 года в соответствии с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указом Президента Российской Федерации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Общее руководство воздушно-космической обороной России осуществляет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Генеральный штаб Вооружённых сил Российской Федерации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а непосредственное — Главное командование Воздушно-космических сил.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Главный штаб Воздушно-космических сил дислоцируется в здании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Министерства обороны Российской Федерации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расположенном в районе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Арбата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на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улице Знаменка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Москве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Профессиональный праздник —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День Воздушно-космических сил</a:t>
            </a:r>
            <a:r>
              <a:rPr lang="ru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Отмечается ежегодно </a:t>
            </a:r>
            <a:r>
              <a:rPr lang="ru" sz="15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 августа</a:t>
            </a:r>
            <a:r>
              <a:rPr lang="ru" sz="1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250" y="810500"/>
            <a:ext cx="4119475" cy="27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773925" y="40663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50">
                <a:solidFill>
                  <a:srgbClr val="202122"/>
                </a:solidFill>
                <a:highlight>
                  <a:srgbClr val="F8F9FA"/>
                </a:highlight>
              </a:rPr>
              <a:t>Эмблема ВКС</a:t>
            </a:r>
            <a:endParaRPr sz="2100"/>
          </a:p>
        </p:txBody>
      </p:sp>
      <p:sp>
        <p:nvSpPr>
          <p:cNvPr id="100" name="Google Shape;100;p15"/>
          <p:cNvSpPr txBox="1"/>
          <p:nvPr/>
        </p:nvSpPr>
        <p:spPr>
          <a:xfrm>
            <a:off x="5059988" y="3919575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50">
                <a:solidFill>
                  <a:srgbClr val="202122"/>
                </a:solidFill>
                <a:highlight>
                  <a:srgbClr val="F8F9FA"/>
                </a:highlight>
              </a:rPr>
              <a:t>Флаг ВКС</a:t>
            </a:r>
            <a:endParaRPr sz="21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00" y="761400"/>
            <a:ext cx="4195450" cy="284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1119750" y="4025067"/>
            <a:ext cx="69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rgbClr val="808080"/>
                </a:solidFill>
                <a:highlight>
                  <a:srgbClr val="FFFFFF"/>
                </a:highlight>
              </a:rPr>
              <a:t>Главнокомандующий Воздушно-космическими силами, генерал-полковник</a:t>
            </a:r>
            <a:endParaRPr dirty="0"/>
          </a:p>
        </p:txBody>
      </p:sp>
      <p:sp>
        <p:nvSpPr>
          <p:cNvPr id="108" name="Google Shape;108;p16"/>
          <p:cNvSpPr txBox="1"/>
          <p:nvPr/>
        </p:nvSpPr>
        <p:spPr>
          <a:xfrm>
            <a:off x="3072000" y="430957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 b="1" dirty="0">
                <a:solidFill>
                  <a:srgbClr val="1D1D1D"/>
                </a:solidFill>
                <a:highlight>
                  <a:srgbClr val="FFFFFF"/>
                </a:highlight>
              </a:rPr>
              <a:t>Афзалов Виктор Мусавирович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4A61A5-46CD-5C05-D962-88BA917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56" y="434668"/>
            <a:ext cx="2519688" cy="355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Предназначения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0" y="1207293"/>
            <a:ext cx="3265449" cy="16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949" y="1223563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724" y="2846337"/>
            <a:ext cx="3239614" cy="199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7338" y="2846338"/>
            <a:ext cx="2988545" cy="199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6023" y="1334648"/>
            <a:ext cx="2676276" cy="15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Состав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198175" y="12711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Организационно ВКC России включают в себя три </a:t>
            </a:r>
            <a:r>
              <a:rPr lang="ru" sz="2000" dirty="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рода войск (сил)</a:t>
            </a:r>
            <a:r>
              <a:rPr lang="ru" sz="20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42900">
              <a:spcBef>
                <a:spcPts val="600"/>
              </a:spcBef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Военно-воздушные силы</a:t>
            </a:r>
          </a:p>
          <a:p>
            <a:pPr marL="342900">
              <a:spcBef>
                <a:spcPts val="600"/>
              </a:spcBef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Войска противовоздушной и противоракетной обороны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342900">
              <a:spcBef>
                <a:spcPts val="600"/>
              </a:spcBef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Космические войска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100"/>
              </a:spcBef>
              <a:spcAft>
                <a:spcPts val="1200"/>
              </a:spcAft>
              <a:buNone/>
            </a:pPr>
            <a:endParaRPr sz="2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99B62-A5D0-2F20-8139-F595D48D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Военно-воздушные силы</a:t>
            </a:r>
            <a:br>
              <a:rPr lang="ru-RU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1E773A-D781-B57E-195A-D436813B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18" y="1468940"/>
            <a:ext cx="2381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375A3D-5A5C-0E96-D0E6-A9BF9DA9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68" y="1421869"/>
            <a:ext cx="2725838" cy="181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4D0EE084-6D88-20F0-2EAE-9A601C7B1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11" y="1330959"/>
            <a:ext cx="2862202" cy="190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26327299-673D-95D0-3988-361C03001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3014594"/>
            <a:ext cx="2862202" cy="190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1AAEA990-0465-32E2-65A0-29EA9DDF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096" y="2994969"/>
            <a:ext cx="2907852" cy="194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ndefined">
            <a:extLst>
              <a:ext uri="{FF2B5EF4-FFF2-40B4-BE49-F238E27FC236}">
                <a16:creationId xmlns:a16="http://schemas.microsoft.com/office/drawing/2014/main" id="{FFBFB4F4-C2E8-3619-4098-6E5612FC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100" y="3169790"/>
            <a:ext cx="2661032" cy="17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98237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495</Words>
  <Application>Microsoft Office PowerPoint</Application>
  <PresentationFormat>Экран (16:9)</PresentationFormat>
  <Paragraphs>45</Paragraphs>
  <Slides>12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Roboto</vt:lpstr>
      <vt:lpstr>Arial</vt:lpstr>
      <vt:lpstr>Geometric</vt:lpstr>
      <vt:lpstr>Воздушно-космические силы</vt:lpstr>
      <vt:lpstr>История</vt:lpstr>
      <vt:lpstr>История</vt:lpstr>
      <vt:lpstr>История</vt:lpstr>
      <vt:lpstr>Презентация PowerPoint</vt:lpstr>
      <vt:lpstr>Презентация PowerPoint</vt:lpstr>
      <vt:lpstr>Предназначения</vt:lpstr>
      <vt:lpstr>Состав</vt:lpstr>
      <vt:lpstr>Военно-воздушные силы </vt:lpstr>
      <vt:lpstr>Войска противовоздушной и противоракетной обороны</vt:lpstr>
      <vt:lpstr>Космические войска 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Aknas Macefg</cp:lastModifiedBy>
  <cp:revision>2</cp:revision>
  <dcterms:modified xsi:type="dcterms:W3CDTF">2025-10-23T13:03:30Z</dcterms:modified>
</cp:coreProperties>
</file>